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2"/>
  </p:notesMasterIdLst>
  <p:sldIdLst>
    <p:sldId id="279" r:id="rId2"/>
    <p:sldId id="302" r:id="rId3"/>
    <p:sldId id="304" r:id="rId4"/>
    <p:sldId id="303" r:id="rId5"/>
    <p:sldId id="305" r:id="rId6"/>
    <p:sldId id="306" r:id="rId7"/>
    <p:sldId id="289" r:id="rId8"/>
    <p:sldId id="307" r:id="rId9"/>
    <p:sldId id="300" r:id="rId10"/>
    <p:sldId id="301" r:id="rId11"/>
    <p:sldId id="295" r:id="rId12"/>
    <p:sldId id="291" r:id="rId13"/>
    <p:sldId id="292" r:id="rId14"/>
    <p:sldId id="293" r:id="rId15"/>
    <p:sldId id="294" r:id="rId16"/>
    <p:sldId id="296" r:id="rId17"/>
    <p:sldId id="298" r:id="rId18"/>
    <p:sldId id="299" r:id="rId19"/>
    <p:sldId id="308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2261" autoAdjust="0"/>
  </p:normalViewPr>
  <p:slideViewPr>
    <p:cSldViewPr snapToGrid="0" showGuides="1">
      <p:cViewPr varScale="1">
        <p:scale>
          <a:sx n="66" d="100"/>
          <a:sy n="66" d="100"/>
        </p:scale>
        <p:origin x="4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AC4C0-9773-4C3D-AD9B-336A44B164A4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8CC2-32B0-4125-B326-8DF03F353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台灣機車密度為世界第一，不只隨時隨地又有可能被餵三寶飯吃，還要隨時隨地小心酒駕的恐怖駕駛，馬路如虎口不是叫假的。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儘管運輸事故死亡率呈現下降的趨勢，但是與其他國家相比，台灣交通事故死亡率依舊偏高。肇事與死亡者，皆以機車騎士比例最高，除了遊覽車的檢驗與駕駛安全之外，如何具體有效降低交通事故死亡率，刻不容緩。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See more at: http://www.cw.com.tw/article/article.action?id=5081040#sthash.ud0K3wCN.dpuf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7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甚麼車種最容易發生酒駕</a:t>
            </a:r>
            <a:endParaRPr lang="en-US" altLang="zh-TW" dirty="0" smtClean="0"/>
          </a:p>
          <a:p>
            <a:r>
              <a:rPr lang="zh-TW" altLang="en-US" dirty="0" smtClean="0"/>
              <a:t>在酒駕發生時 行人通常是最容易被撞的</a:t>
            </a:r>
            <a:endParaRPr lang="en-US" altLang="zh-TW" dirty="0" smtClean="0"/>
          </a:p>
          <a:p>
            <a:r>
              <a:rPr lang="zh-TW" altLang="en-US" dirty="0" smtClean="0"/>
              <a:t>第二多的是機車 有可能是機車酒駕 也有可能是被酒駕撞</a:t>
            </a:r>
            <a:endParaRPr lang="en-US" altLang="zh-TW" dirty="0" smtClean="0"/>
          </a:p>
          <a:p>
            <a:r>
              <a:rPr lang="zh-TW" altLang="en-US" dirty="0" smtClean="0"/>
              <a:t>第三多的是小客車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689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哪個年齡層最容易發生未戴安全帽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可以發現到 </a:t>
            </a:r>
            <a:r>
              <a:rPr lang="en-US" altLang="zh-TW" dirty="0" smtClean="0"/>
              <a:t>50-59</a:t>
            </a:r>
            <a:r>
              <a:rPr lang="zh-TW" altLang="en-US" dirty="0" smtClean="0"/>
              <a:t> 歲的最不常使用</a:t>
            </a:r>
            <a:r>
              <a:rPr lang="zh-TW" altLang="zh-TW" dirty="0" smtClean="0"/>
              <a:t>保護裝備</a:t>
            </a:r>
            <a:r>
              <a:rPr lang="zh-TW" altLang="en-US" dirty="0" smtClean="0"/>
              <a:t>的比例是比較高的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而</a:t>
            </a:r>
            <a:r>
              <a:rPr lang="en-US" altLang="zh-TW" dirty="0" smtClean="0"/>
              <a:t>30-39</a:t>
            </a:r>
            <a:r>
              <a:rPr lang="zh-TW" altLang="en-US" dirty="0" smtClean="0"/>
              <a:t> 歲 和 </a:t>
            </a:r>
            <a:r>
              <a:rPr lang="en-US" altLang="zh-TW" dirty="0" smtClean="0"/>
              <a:t>40-49</a:t>
            </a:r>
            <a:r>
              <a:rPr lang="zh-TW" altLang="en-US" dirty="0" smtClean="0"/>
              <a:t>歲 發生機率也蠻高的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可能是因為上下班的關係比較省時間 而忽略了這些裝備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20-29</a:t>
            </a:r>
            <a:r>
              <a:rPr lang="zh-TW" altLang="en-US" dirty="0" smtClean="0"/>
              <a:t> 歲的機率沒有前三個高但也不低 可能是因為政府宣導做得好所以都會有這些習慣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3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甚麼號誌燈下最容易發生側撞</a:t>
            </a:r>
            <a:endParaRPr lang="en-US" altLang="zh-TW" dirty="0" smtClean="0"/>
          </a:p>
          <a:p>
            <a:r>
              <a:rPr lang="zh-TW" altLang="en-US" dirty="0" smtClean="0"/>
              <a:t>甚麼號誌燈下最容易發生側撞</a:t>
            </a:r>
            <a:endParaRPr lang="en-US" altLang="zh-TW" dirty="0" smtClean="0"/>
          </a:p>
          <a:p>
            <a:r>
              <a:rPr lang="zh-TW" altLang="en-US" dirty="0" smtClean="0"/>
              <a:t>在無號誌燈時最容易發生車禍 而且占了一半的機率 </a:t>
            </a:r>
            <a:endParaRPr lang="en-US" altLang="zh-TW" dirty="0" smtClean="0"/>
          </a:p>
          <a:p>
            <a:r>
              <a:rPr lang="zh-TW" altLang="en-US" dirty="0" smtClean="0"/>
              <a:t>代表大家開車經過路口時都沒有減速慢行 左右查看有無來車 這是非常危險的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7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在甚麼地區</a:t>
            </a:r>
            <a:r>
              <a:rPr lang="en-US" altLang="zh-TW" dirty="0" smtClean="0"/>
              <a:t>(</a:t>
            </a:r>
            <a:r>
              <a:rPr lang="zh-TW" altLang="en-US" dirty="0" smtClean="0"/>
              <a:t>大安區</a:t>
            </a:r>
            <a:r>
              <a:rPr lang="en-US" altLang="zh-TW" dirty="0" smtClean="0"/>
              <a:t>...)</a:t>
            </a:r>
            <a:r>
              <a:rPr lang="zh-TW" altLang="en-US" dirty="0" smtClean="0"/>
              <a:t>發生事故最多</a:t>
            </a:r>
            <a:endParaRPr lang="en-US" altLang="zh-TW" dirty="0" smtClean="0"/>
          </a:p>
          <a:p>
            <a:r>
              <a:rPr lang="zh-TW" altLang="en-US" dirty="0" smtClean="0"/>
              <a:t>這邊可以看出 哪些區域發生車禍事故最多 以台北為例</a:t>
            </a:r>
            <a:endParaRPr lang="en-US" altLang="zh-TW" dirty="0" smtClean="0"/>
          </a:p>
          <a:p>
            <a:r>
              <a:rPr lang="zh-TW" altLang="en-US" dirty="0" smtClean="0"/>
              <a:t>可以看到 中山區 發生過最多的車事故</a:t>
            </a:r>
            <a:endParaRPr lang="en-US" altLang="zh-TW" dirty="0" smtClean="0"/>
          </a:p>
          <a:p>
            <a:r>
              <a:rPr lang="zh-TW" altLang="en-US" dirty="0" smtClean="0"/>
              <a:t>中山區 北投區  中正區 </a:t>
            </a:r>
            <a:r>
              <a:rPr lang="en-US" altLang="zh-TW" dirty="0" smtClean="0"/>
              <a:t>102</a:t>
            </a:r>
            <a:r>
              <a:rPr lang="zh-TW" altLang="en-US" dirty="0" smtClean="0"/>
              <a:t>年都發生超過</a:t>
            </a:r>
            <a:r>
              <a:rPr lang="en-US" altLang="zh-TW" dirty="0" smtClean="0"/>
              <a:t>4000</a:t>
            </a:r>
            <a:r>
              <a:rPr lang="zh-TW" altLang="en-US" dirty="0" smtClean="0"/>
              <a:t>次車禍</a:t>
            </a:r>
            <a:endParaRPr lang="en-US" altLang="zh-TW" dirty="0" smtClean="0"/>
          </a:p>
          <a:p>
            <a:r>
              <a:rPr lang="zh-TW" altLang="en-US" dirty="0" smtClean="0"/>
              <a:t>而南港區發生過最少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4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甚麼車種最容易發生甚麼車禍型態</a:t>
            </a:r>
            <a:endParaRPr lang="en-US" altLang="zh-TW" dirty="0" smtClean="0"/>
          </a:p>
          <a:p>
            <a:r>
              <a:rPr lang="zh-TW" altLang="en-US" dirty="0" smtClean="0"/>
              <a:t>大客車 發生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同向擦撞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的事故是比較多的 發生追撞和側撞的事件也不少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大貨車  發生側撞的機率相對來說比大客車高 而同向擦撞和追撞的機率也不低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甚麼車種在甚麼樣的道路類型下容易發生車禍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可以看到機車在市區最容易發生車禍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540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甚麼車種在甚麼時間最容易發生車禍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可以看到機車發生事故的機率最高  幾乎很多時段都會有事故發生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而小客車為第二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8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甚麼車種在甚麼時間最容易發生車禍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可以看到機車發生事故的機率最高  幾乎很多時段都會有事故發生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而小客車為第二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結論 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這次只有分析</a:t>
            </a:r>
            <a:r>
              <a:rPr lang="en-US" altLang="zh-TW" dirty="0" smtClean="0"/>
              <a:t>3</a:t>
            </a:r>
            <a:r>
              <a:rPr lang="zh-TW" altLang="en-US" dirty="0" smtClean="0"/>
              <a:t>萬筆資料 有點少</a:t>
            </a:r>
          </a:p>
          <a:p>
            <a:r>
              <a:rPr lang="zh-TW" altLang="en-US" dirty="0" smtClean="0"/>
              <a:t>不過今過這次的分析 可以知道</a:t>
            </a:r>
            <a:endParaRPr lang="en-US" altLang="zh-TW" dirty="0" smtClean="0"/>
          </a:p>
          <a:p>
            <a:r>
              <a:rPr lang="zh-TW" altLang="en-US" dirty="0" smtClean="0"/>
              <a:t>哪個時段 哪個地區 甚麼交通工具 容易發生車禍</a:t>
            </a:r>
            <a:endParaRPr lang="en-US" altLang="zh-TW" dirty="0" smtClean="0"/>
          </a:p>
          <a:p>
            <a:r>
              <a:rPr lang="zh-TW" altLang="en-US" dirty="0" smtClean="0"/>
              <a:t>那些地區容易發生車禍 </a:t>
            </a:r>
            <a:endParaRPr lang="en-US" altLang="zh-TW" dirty="0" smtClean="0"/>
          </a:p>
          <a:p>
            <a:r>
              <a:rPr lang="zh-TW" altLang="en-US" dirty="0" smtClean="0"/>
              <a:t>可以避免去某些容易發車禍的地方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盡量避免 星期五 傍晚</a:t>
            </a:r>
            <a:r>
              <a:rPr lang="en-US" altLang="zh-TW" dirty="0" smtClean="0"/>
              <a:t>6</a:t>
            </a:r>
            <a:r>
              <a:rPr lang="zh-TW" altLang="en-US" dirty="0" smtClean="0"/>
              <a:t>點多  騎機車到中山區 因為那個時段那邊最常發生車禍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這次只有分析</a:t>
            </a:r>
            <a:r>
              <a:rPr lang="en-US" altLang="zh-TW" dirty="0" smtClean="0"/>
              <a:t>3</a:t>
            </a:r>
            <a:r>
              <a:rPr lang="zh-TW" altLang="en-US" dirty="0" smtClean="0"/>
              <a:t>萬筆資料 有點少</a:t>
            </a:r>
          </a:p>
          <a:p>
            <a:r>
              <a:rPr lang="zh-TW" altLang="en-US" dirty="0" smtClean="0"/>
              <a:t>不過今過這次的分析 可以知道</a:t>
            </a:r>
            <a:endParaRPr lang="en-US" altLang="zh-TW" dirty="0" smtClean="0"/>
          </a:p>
          <a:p>
            <a:r>
              <a:rPr lang="zh-TW" altLang="en-US" dirty="0" smtClean="0"/>
              <a:t>哪個時段 哪個地區 甚麼交通工具 容易發生車禍</a:t>
            </a:r>
            <a:endParaRPr lang="en-US" altLang="zh-TW" dirty="0" smtClean="0"/>
          </a:p>
          <a:p>
            <a:r>
              <a:rPr lang="zh-TW" altLang="en-US" dirty="0" smtClean="0"/>
              <a:t>那些地區容易發生車禍 </a:t>
            </a:r>
            <a:endParaRPr lang="en-US" altLang="zh-TW" dirty="0" smtClean="0"/>
          </a:p>
          <a:p>
            <a:r>
              <a:rPr lang="zh-TW" altLang="en-US" dirty="0" smtClean="0"/>
              <a:t>可以避免去某些容易發車禍的地方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盡量避免 星期五 傍晚</a:t>
            </a:r>
            <a:r>
              <a:rPr lang="en-US" altLang="zh-TW" dirty="0" smtClean="0"/>
              <a:t>6</a:t>
            </a:r>
            <a:r>
              <a:rPr lang="zh-TW" altLang="en-US" dirty="0" smtClean="0"/>
              <a:t>點多  騎機車到中山區 因為那個時段那邊最常發生車禍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2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3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3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根據數據結果 我們發現 在吃飯時段最容易發生酒駕 可能是因為飯後小酌一杯造成的事故 尤其是在傍晚</a:t>
            </a:r>
            <a:r>
              <a:rPr lang="en-US" altLang="zh-TW" dirty="0" smtClean="0"/>
              <a:t>6</a:t>
            </a:r>
            <a:r>
              <a:rPr lang="zh-TW" altLang="en-US" dirty="0" smtClean="0"/>
              <a:t>點的時候發生最為多起事件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35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男性發生車禍的事件比女性多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776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可以發現 星期五 發生事故最多 可能是因為隔天就是六日  上班族下班後去小酌 容易發生事故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5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一天中時間 甚麼時候最容易發生酒駕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根據數據結果 我們發現 在吃飯時段最容易發生酒駕 可能是因為飯後小酌一杯造成的事故 尤其是在傍晚</a:t>
            </a:r>
            <a:r>
              <a:rPr lang="en-US" altLang="zh-TW" dirty="0" smtClean="0"/>
              <a:t>6</a:t>
            </a:r>
            <a:r>
              <a:rPr lang="zh-TW" altLang="en-US" dirty="0" smtClean="0"/>
              <a:t>點的時候發生最為多起事件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0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甚麼光線下 會發生甚麼事故型態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日間光線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夜間有照明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夜間無照明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由這個統計可以知道 在白天的時候發生事故的機率較高 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第一高的為 車與車之間的 側撞  有可能是因為闖紅燈搶快 、行進過程中沒有互相禮讓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第二高的為 車與車之間的 同向擦撞  發生原因有可能為 超車、開車門沒有查看後方有無來車、行進過程中沒有互相禮讓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29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177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56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92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 userDrawn="1"/>
        </p:nvSpPr>
        <p:spPr>
          <a:xfrm>
            <a:off x="8020" y="0"/>
            <a:ext cx="121839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917" y="553415"/>
            <a:ext cx="5348589" cy="60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7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88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1310424" y="1406258"/>
            <a:ext cx="422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雲端運</a:t>
            </a:r>
            <a:r>
              <a:rPr lang="zh-TW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算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271019" y="4736228"/>
            <a:ext cx="3541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0224024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何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昀儒</a:t>
            </a:r>
            <a:endParaRPr lang="en-US" altLang="zh-TW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0224051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歐鴻君</a:t>
            </a:r>
            <a:endParaRPr lang="en-US" altLang="zh-TW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en-US" altLang="zh-TW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0524820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項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鈞煜</a:t>
            </a:r>
            <a:endParaRPr lang="en-US" altLang="zh-TW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10424" y="2392471"/>
            <a:ext cx="552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r>
              <a:rPr lang="en-US" altLang="zh-TW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以台北市交通事故為例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91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一天中 甚麼時間最容易發生酒駕</a:t>
            </a:r>
            <a:endParaRPr lang="zh-TW" altLang="en-US" kern="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1061418" y="1772616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r>
              <a:rPr lang="en-US" altLang="zh-TW" kern="0" dirty="0" smtClean="0"/>
              <a:t>|where Alcohol=2| stats count by HOUR |sort  HOUR</a:t>
            </a:r>
            <a:endParaRPr lang="zh-TW" altLang="en-US" kern="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t="9579" r="36761" b="66432"/>
          <a:stretch/>
        </p:blipFill>
        <p:spPr>
          <a:xfrm>
            <a:off x="1309248" y="2563536"/>
            <a:ext cx="9573503" cy="226972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t="33485" r="1359" b="20878"/>
          <a:stretch/>
        </p:blipFill>
        <p:spPr>
          <a:xfrm>
            <a:off x="223217" y="2563536"/>
            <a:ext cx="11745564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光線 事故類型</a:t>
            </a:r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|chart count over Light_condition by Accident_type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9866" r="36656" b="68488"/>
          <a:stretch/>
        </p:blipFill>
        <p:spPr>
          <a:xfrm>
            <a:off x="389299" y="2438412"/>
            <a:ext cx="11069970" cy="236424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685066" y="4891929"/>
            <a:ext cx="197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向擦撞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向擦撞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追撞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路口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交岔撞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側撞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096629" y="5118475"/>
            <a:ext cx="1712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向通行中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穿越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7325" y="5533974"/>
            <a:ext cx="175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車與車的事故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19222" y="5533974"/>
            <a:ext cx="175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人與車的事故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2" r="1375" b="9536"/>
          <a:stretch/>
        </p:blipFill>
        <p:spPr>
          <a:xfrm>
            <a:off x="186688" y="1082088"/>
            <a:ext cx="11818621" cy="36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|where Alcohol=2| stats count by Car_type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t="9798" r="36930" b="67552"/>
          <a:stretch/>
        </p:blipFill>
        <p:spPr>
          <a:xfrm>
            <a:off x="1142620" y="2394856"/>
            <a:ext cx="8988353" cy="2017485"/>
          </a:xfrm>
          <a:prstGeom prst="rect">
            <a:avLst/>
          </a:prstGeom>
        </p:spPr>
      </p:pic>
      <p:sp>
        <p:nvSpPr>
          <p:cNvPr id="18" name="標題 1"/>
          <p:cNvSpPr txBox="1">
            <a:spLocks/>
          </p:cNvSpPr>
          <p:nvPr/>
        </p:nvSpPr>
        <p:spPr>
          <a:xfrm>
            <a:off x="1473768" y="560860"/>
            <a:ext cx="92444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酒駕發生時哪些車種容易發生事故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35065" t="40339" r="36088" b="24019"/>
          <a:stretch/>
        </p:blipFill>
        <p:spPr>
          <a:xfrm>
            <a:off x="3316513" y="841726"/>
            <a:ext cx="5558971" cy="42927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21361" y="4981572"/>
            <a:ext cx="849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大客車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小客車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無計程車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計程車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39275" y="5073649"/>
            <a:ext cx="673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全聯結車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半聯結車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曳引車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軍車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特種車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4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/>
          <p:cNvSpPr txBox="1">
            <a:spLocks/>
          </p:cNvSpPr>
          <p:nvPr/>
        </p:nvSpPr>
        <p:spPr>
          <a:xfrm>
            <a:off x="648201" y="500062"/>
            <a:ext cx="108955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哪個年齡層最容易</a:t>
            </a:r>
            <a:r>
              <a:rPr lang="zh-TW" altLang="en-US" dirty="0" smtClean="0"/>
              <a:t>發生</a:t>
            </a:r>
            <a:r>
              <a:rPr lang="zh-TW" altLang="en-US" dirty="0"/>
              <a:t>不</a:t>
            </a:r>
            <a:r>
              <a:rPr lang="zh-TW" altLang="en-US" dirty="0" smtClean="0"/>
              <a:t>使用</a:t>
            </a:r>
            <a:r>
              <a:rPr lang="zh-TW" altLang="zh-TW" dirty="0"/>
              <a:t>保護</a:t>
            </a:r>
            <a:r>
              <a:rPr lang="zh-TW" altLang="zh-TW" dirty="0" smtClean="0"/>
              <a:t>裝備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zh-TW" dirty="0"/>
              <a:t>未戴安全帽或未繫安全帶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|where Protect_equip=2|stats count by AGE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9738" r="37105" b="66126"/>
          <a:stretch/>
        </p:blipFill>
        <p:spPr>
          <a:xfrm>
            <a:off x="982464" y="2409370"/>
            <a:ext cx="10227070" cy="245291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37781" t="47713" r="38535" b="21079"/>
          <a:stretch/>
        </p:blipFill>
        <p:spPr>
          <a:xfrm>
            <a:off x="3693885" y="881714"/>
            <a:ext cx="4804228" cy="395642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693885" y="5029085"/>
            <a:ext cx="5969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18-19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20-29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30-39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40-49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99637" y="5167585"/>
            <a:ext cx="5969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50-59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60-64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65-74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75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879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號誌燈與側</a:t>
            </a:r>
            <a:r>
              <a:rPr lang="zh-TW" altLang="en-US" dirty="0" smtClean="0"/>
              <a:t>撞發生的關係</a:t>
            </a:r>
            <a:endParaRPr lang="zh-TW" altLang="en-US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|where Accident_type=16|stats count by Signal_classfication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9808" r="37018" b="66217"/>
          <a:stretch/>
        </p:blipFill>
        <p:spPr>
          <a:xfrm>
            <a:off x="838200" y="2336800"/>
            <a:ext cx="10687344" cy="254268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38066" t="45745" r="37322" b="19829"/>
          <a:stretch/>
        </p:blipFill>
        <p:spPr>
          <a:xfrm>
            <a:off x="3733192" y="1003695"/>
            <a:ext cx="4725613" cy="413137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75850" y="5390656"/>
            <a:ext cx="438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行車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管制號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行車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管制號誌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附行人專用號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閃光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5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地區發生車禍次</a:t>
            </a:r>
            <a:r>
              <a:rPr lang="zh-TW" altLang="en-US" dirty="0"/>
              <a:t>數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2" r="34046" b="62559"/>
          <a:stretch/>
        </p:blipFill>
        <p:spPr>
          <a:xfrm>
            <a:off x="843810" y="2364828"/>
            <a:ext cx="10509990" cy="2349062"/>
          </a:xfrm>
          <a:prstGeom prst="rect">
            <a:avLst/>
          </a:prstGeom>
        </p:spPr>
      </p:pic>
      <p:sp>
        <p:nvSpPr>
          <p:cNvPr id="18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|stats </a:t>
            </a:r>
            <a:r>
              <a:rPr lang="en-US" altLang="zh-TW" dirty="0"/>
              <a:t>count by </a:t>
            </a:r>
            <a:r>
              <a:rPr lang="en-US" altLang="zh-TW" dirty="0" err="1"/>
              <a:t>Distr</a:t>
            </a:r>
            <a:r>
              <a:rPr lang="en-US" altLang="zh-TW" dirty="0"/>
              <a:t> |sort - count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7" r="1299" b="9813"/>
          <a:stretch/>
        </p:blipFill>
        <p:spPr>
          <a:xfrm>
            <a:off x="79176" y="1476195"/>
            <a:ext cx="12033646" cy="3610304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194810" y="5048563"/>
            <a:ext cx="5962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中正區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大同區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中山區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松山區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大安區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萬華區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095999" y="5043329"/>
            <a:ext cx="5962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信義區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士林區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北投區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內湖區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南港區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文山區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17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車種與事故類型</a:t>
            </a: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|chart count over Car_type by Accident_type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0516" r="37558" b="67623"/>
          <a:stretch/>
        </p:blipFill>
        <p:spPr>
          <a:xfrm>
            <a:off x="1052433" y="2364827"/>
            <a:ext cx="10087132" cy="220717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78679" y="5501957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貨車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8" r="2375" b="8201"/>
          <a:stretch/>
        </p:blipFill>
        <p:spPr>
          <a:xfrm>
            <a:off x="144779" y="895668"/>
            <a:ext cx="119024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車種與道路類型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|chart count over Car_type by Road_category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9983" r="37037" b="67492"/>
          <a:stretch/>
        </p:blipFill>
        <p:spPr>
          <a:xfrm>
            <a:off x="834031" y="2408976"/>
            <a:ext cx="10519769" cy="23522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1324" b="22180"/>
          <a:stretch/>
        </p:blipFill>
        <p:spPr>
          <a:xfrm>
            <a:off x="451725" y="1481957"/>
            <a:ext cx="11284380" cy="327922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104733" y="5299672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公路系統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市區道路系統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834032" y="5007409"/>
            <a:ext cx="7270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大客車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小客車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無計程車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計程車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451945" y="5099486"/>
            <a:ext cx="4414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全聯結車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半聯結車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曳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軍車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特種車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7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車種與時間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|chart count over </a:t>
            </a:r>
            <a:r>
              <a:rPr lang="en-US" altLang="zh-TW" dirty="0" err="1" smtClean="0"/>
              <a:t>Car_type</a:t>
            </a:r>
            <a:r>
              <a:rPr lang="en-US" altLang="zh-TW" dirty="0" smtClean="0"/>
              <a:t>  by HOUR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0149" r="36730" b="67261"/>
          <a:stretch/>
        </p:blipFill>
        <p:spPr>
          <a:xfrm>
            <a:off x="838200" y="2361110"/>
            <a:ext cx="10515600" cy="23465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1640" b="20957"/>
          <a:stretch/>
        </p:blipFill>
        <p:spPr>
          <a:xfrm>
            <a:off x="303646" y="1478693"/>
            <a:ext cx="11290372" cy="334498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217258" y="4823682"/>
            <a:ext cx="849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大客車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小客車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無計程車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計程車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小貨車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47558" y="4800762"/>
            <a:ext cx="6734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全聯結車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半聯結車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曳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軍車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特種車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52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549544" y="500062"/>
            <a:ext cx="70929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結論</a:t>
            </a:r>
            <a:endParaRPr lang="en-US" altLang="zh-TW" dirty="0" smtClean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只有分析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資料有點少，不過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今過這次的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分析可以知道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哪個時段、哪個月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、什麼交通工具容易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地區容易發生車禍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避免去某些容易發車禍的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地方像是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盡量避免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月的星期五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吃飯時間騎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機車到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中山區的巷弄也避免騎在大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貨車附近，因為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那個時段那邊最常發生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車禍或是酒駕。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24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dirty="0"/>
              <a:t>台灣馬路超危險　死亡率東亞</a:t>
            </a:r>
            <a:r>
              <a:rPr lang="zh-TW" altLang="en-US" dirty="0" smtClean="0"/>
              <a:t>第一</a:t>
            </a:r>
            <a:r>
              <a:rPr lang="en-US" altLang="zh-TW" dirty="0" smtClean="0"/>
              <a:t>!?</a:t>
            </a:r>
            <a:endParaRPr lang="zh-TW" altLang="en-US" kern="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812567"/>
              </p:ext>
            </p:extLst>
          </p:nvPr>
        </p:nvGraphicFramePr>
        <p:xfrm>
          <a:off x="2243017" y="1977133"/>
          <a:ext cx="8305009" cy="3540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點陣圖影像" r:id="rId4" imgW="6095880" imgH="2598480" progId="Paint.Picture">
                  <p:embed/>
                </p:oleObj>
              </mc:Choice>
              <mc:Fallback>
                <p:oleObj name="點陣圖影像" r:id="rId4" imgW="6095880" imgH="2598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3017" y="1977133"/>
                        <a:ext cx="8305009" cy="3540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89" y="1800504"/>
            <a:ext cx="7891666" cy="45377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89" y="1426276"/>
            <a:ext cx="7891666" cy="52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833111" y="3612265"/>
            <a:ext cx="553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accent1"/>
                </a:solidFill>
                <a:cs typeface="+mn-ea"/>
                <a:sym typeface="+mn-lt"/>
              </a:rPr>
              <a:t>THANKS VERY MUCH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資料集介紹</a:t>
            </a:r>
            <a:r>
              <a:rPr lang="en-US" altLang="zh-TW" kern="0" dirty="0" smtClean="0"/>
              <a:t>(1)</a:t>
            </a:r>
            <a:endParaRPr lang="zh-TW" altLang="en-US" kern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8" y="1428147"/>
            <a:ext cx="8579763" cy="51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r="1365" b="6040"/>
          <a:stretch/>
        </p:blipFill>
        <p:spPr>
          <a:xfrm>
            <a:off x="42242" y="2063971"/>
            <a:ext cx="9040147" cy="4252164"/>
          </a:xfrm>
          <a:prstGeom prst="rect">
            <a:avLst/>
          </a:prstGeom>
        </p:spPr>
      </p:pic>
      <p:sp>
        <p:nvSpPr>
          <p:cNvPr id="2" name="矩形圖說文字 1"/>
          <p:cNvSpPr/>
          <p:nvPr/>
        </p:nvSpPr>
        <p:spPr>
          <a:xfrm>
            <a:off x="248358" y="1604151"/>
            <a:ext cx="436333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案件編號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84691" y="1605275"/>
            <a:ext cx="38835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事故類</a:t>
            </a:r>
            <a:r>
              <a:rPr lang="zh-TW" altLang="en-US" sz="800" b="1" dirty="0">
                <a:solidFill>
                  <a:schemeClr val="tx1"/>
                </a:solidFill>
              </a:rPr>
              <a:t>別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1152022" y="1601890"/>
            <a:ext cx="399637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流水</a:t>
            </a:r>
            <a:r>
              <a:rPr lang="zh-TW" altLang="en-US" sz="800" b="1" dirty="0">
                <a:solidFill>
                  <a:schemeClr val="tx1"/>
                </a:solidFill>
              </a:rPr>
              <a:t>碼</a:t>
            </a:r>
          </a:p>
        </p:txBody>
      </p:sp>
      <p:sp>
        <p:nvSpPr>
          <p:cNvPr id="13" name="矩形圖說文字 12"/>
          <p:cNvSpPr/>
          <p:nvPr/>
        </p:nvSpPr>
        <p:spPr>
          <a:xfrm>
            <a:off x="1587227" y="1599634"/>
            <a:ext cx="40811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發生時間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2002068" y="1599634"/>
            <a:ext cx="298039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>
                <a:solidFill>
                  <a:schemeClr val="tx1"/>
                </a:solidFill>
              </a:rPr>
              <a:t>年</a:t>
            </a:r>
          </a:p>
        </p:txBody>
      </p:sp>
      <p:sp>
        <p:nvSpPr>
          <p:cNvPr id="15" name="矩形圖說文字 14"/>
          <p:cNvSpPr/>
          <p:nvPr/>
        </p:nvSpPr>
        <p:spPr>
          <a:xfrm>
            <a:off x="2291641" y="1599634"/>
            <a:ext cx="413750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月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706528" y="1592859"/>
            <a:ext cx="418263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>
                <a:solidFill>
                  <a:schemeClr val="tx1"/>
                </a:solidFill>
              </a:rPr>
              <a:t>時</a:t>
            </a:r>
          </a:p>
        </p:txBody>
      </p:sp>
      <p:sp>
        <p:nvSpPr>
          <p:cNvPr id="17" name="矩形圖說文字 16"/>
          <p:cNvSpPr/>
          <p:nvPr/>
        </p:nvSpPr>
        <p:spPr>
          <a:xfrm>
            <a:off x="3140014" y="1595115"/>
            <a:ext cx="415412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兩小一組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3538493" y="1592859"/>
            <a:ext cx="485422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>
                <a:solidFill>
                  <a:schemeClr val="tx1"/>
                </a:solidFill>
              </a:rPr>
              <a:t>三</a:t>
            </a:r>
            <a:r>
              <a:rPr lang="zh-TW" altLang="en-US" sz="800" b="1" dirty="0" smtClean="0">
                <a:solidFill>
                  <a:schemeClr val="tx1"/>
                </a:solidFill>
              </a:rPr>
              <a:t>小一組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矩形圖說文字 18"/>
          <p:cNvSpPr/>
          <p:nvPr/>
        </p:nvSpPr>
        <p:spPr>
          <a:xfrm>
            <a:off x="4015449" y="1601890"/>
            <a:ext cx="406945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星期別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矩形圖說文字 19"/>
          <p:cNvSpPr/>
          <p:nvPr/>
        </p:nvSpPr>
        <p:spPr>
          <a:xfrm>
            <a:off x="4430604" y="1610922"/>
            <a:ext cx="327673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分區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1" name="矩形圖說文字 20"/>
          <p:cNvSpPr/>
          <p:nvPr/>
        </p:nvSpPr>
        <p:spPr>
          <a:xfrm>
            <a:off x="4766487" y="1610922"/>
            <a:ext cx="399925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死亡人數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5241116" y="1610922"/>
            <a:ext cx="485422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受傷人</a:t>
            </a:r>
            <a:r>
              <a:rPr lang="zh-TW" altLang="en-US" sz="800" b="1" dirty="0">
                <a:solidFill>
                  <a:schemeClr val="tx1"/>
                </a:solidFill>
              </a:rPr>
              <a:t>數</a:t>
            </a:r>
          </a:p>
        </p:txBody>
      </p:sp>
      <p:sp>
        <p:nvSpPr>
          <p:cNvPr id="23" name="矩形圖說文字 22"/>
          <p:cNvSpPr/>
          <p:nvPr/>
        </p:nvSpPr>
        <p:spPr>
          <a:xfrm>
            <a:off x="5718072" y="1599634"/>
            <a:ext cx="385318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天</a:t>
            </a:r>
            <a:r>
              <a:rPr lang="zh-TW" altLang="en-US" sz="800" b="1" dirty="0">
                <a:solidFill>
                  <a:schemeClr val="tx1"/>
                </a:solidFill>
              </a:rPr>
              <a:t>候</a:t>
            </a:r>
          </a:p>
        </p:txBody>
      </p:sp>
      <p:sp>
        <p:nvSpPr>
          <p:cNvPr id="24" name="矩形圖說文字 23"/>
          <p:cNvSpPr/>
          <p:nvPr/>
        </p:nvSpPr>
        <p:spPr>
          <a:xfrm>
            <a:off x="6110052" y="1599634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光線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5" name="矩形圖說文字 24"/>
          <p:cNvSpPr/>
          <p:nvPr/>
        </p:nvSpPr>
        <p:spPr>
          <a:xfrm>
            <a:off x="6482353" y="1599634"/>
            <a:ext cx="38835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道路類別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6" name="矩形圖說文字 25"/>
          <p:cNvSpPr/>
          <p:nvPr/>
        </p:nvSpPr>
        <p:spPr>
          <a:xfrm>
            <a:off x="6870704" y="1599634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速限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矩形圖說文字 26"/>
          <p:cNvSpPr/>
          <p:nvPr/>
        </p:nvSpPr>
        <p:spPr>
          <a:xfrm>
            <a:off x="7243005" y="1599634"/>
            <a:ext cx="38835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道路類別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矩形圖說文字 27"/>
          <p:cNvSpPr/>
          <p:nvPr/>
        </p:nvSpPr>
        <p:spPr>
          <a:xfrm>
            <a:off x="7615306" y="1599634"/>
            <a:ext cx="38835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事故位置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9" name="矩形圖說文字 28"/>
          <p:cNvSpPr/>
          <p:nvPr/>
        </p:nvSpPr>
        <p:spPr>
          <a:xfrm>
            <a:off x="8018768" y="1592859"/>
            <a:ext cx="437053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路面狀況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矩形圖說文字 29"/>
          <p:cNvSpPr/>
          <p:nvPr/>
        </p:nvSpPr>
        <p:spPr>
          <a:xfrm>
            <a:off x="8465918" y="1599634"/>
            <a:ext cx="464722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號誌種類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042519"/>
            <a:ext cx="3261360" cy="4299939"/>
          </a:xfrm>
          <a:prstGeom prst="rect">
            <a:avLst/>
          </a:prstGeom>
        </p:spPr>
      </p:pic>
      <p:sp>
        <p:nvSpPr>
          <p:cNvPr id="32" name="矩形圖說文字 31"/>
          <p:cNvSpPr/>
          <p:nvPr/>
        </p:nvSpPr>
        <p:spPr>
          <a:xfrm>
            <a:off x="8933194" y="1592859"/>
            <a:ext cx="298390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b="1" dirty="0" smtClean="0">
                <a:solidFill>
                  <a:schemeClr val="tx1"/>
                </a:solidFill>
              </a:rPr>
              <a:t>事故型態</a:t>
            </a:r>
            <a:endParaRPr lang="en-US" altLang="zh-TW" sz="600" b="1" dirty="0" smtClean="0">
              <a:solidFill>
                <a:schemeClr val="tx1"/>
              </a:solidFill>
            </a:endParaRPr>
          </a:p>
        </p:txBody>
      </p:sp>
      <p:sp>
        <p:nvSpPr>
          <p:cNvPr id="33" name="矩形圖說文字 32"/>
          <p:cNvSpPr/>
          <p:nvPr/>
        </p:nvSpPr>
        <p:spPr>
          <a:xfrm>
            <a:off x="11096387" y="1613184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行動狀</a:t>
            </a:r>
            <a:r>
              <a:rPr lang="zh-TW" altLang="en-US" sz="800" b="1" dirty="0">
                <a:solidFill>
                  <a:schemeClr val="tx1"/>
                </a:solidFill>
              </a:rPr>
              <a:t>態</a:t>
            </a:r>
          </a:p>
        </p:txBody>
      </p:sp>
      <p:sp>
        <p:nvSpPr>
          <p:cNvPr id="34" name="矩形圖說文字 33"/>
          <p:cNvSpPr/>
          <p:nvPr/>
        </p:nvSpPr>
        <p:spPr>
          <a:xfrm>
            <a:off x="9591462" y="1592859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年齡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5" name="矩形圖說文字 34"/>
          <p:cNvSpPr/>
          <p:nvPr/>
        </p:nvSpPr>
        <p:spPr>
          <a:xfrm>
            <a:off x="9963763" y="1592859"/>
            <a:ext cx="407436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保護</a:t>
            </a:r>
            <a:r>
              <a:rPr lang="zh-TW" altLang="en-US" sz="800" b="1" dirty="0">
                <a:solidFill>
                  <a:schemeClr val="tx1"/>
                </a:solidFill>
              </a:rPr>
              <a:t>裝備</a:t>
            </a:r>
          </a:p>
        </p:txBody>
      </p:sp>
      <p:sp>
        <p:nvSpPr>
          <p:cNvPr id="36" name="矩形圖說文字 35"/>
          <p:cNvSpPr/>
          <p:nvPr/>
        </p:nvSpPr>
        <p:spPr>
          <a:xfrm>
            <a:off x="10371199" y="1599634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使用手</a:t>
            </a:r>
            <a:r>
              <a:rPr lang="zh-TW" altLang="en-US" sz="800" b="1" dirty="0">
                <a:solidFill>
                  <a:schemeClr val="tx1"/>
                </a:solidFill>
              </a:rPr>
              <a:t>機</a:t>
            </a:r>
          </a:p>
        </p:txBody>
      </p:sp>
      <p:sp>
        <p:nvSpPr>
          <p:cNvPr id="37" name="矩形圖說文字 36"/>
          <p:cNvSpPr/>
          <p:nvPr/>
        </p:nvSpPr>
        <p:spPr>
          <a:xfrm>
            <a:off x="9211193" y="1580438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性別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矩形圖說文字 37"/>
          <p:cNvSpPr/>
          <p:nvPr/>
        </p:nvSpPr>
        <p:spPr>
          <a:xfrm>
            <a:off x="10735759" y="1606409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車</a:t>
            </a:r>
            <a:r>
              <a:rPr lang="zh-TW" altLang="en-US" sz="800" b="1" dirty="0">
                <a:solidFill>
                  <a:schemeClr val="tx1"/>
                </a:solidFill>
              </a:rPr>
              <a:t>種</a:t>
            </a:r>
          </a:p>
        </p:txBody>
      </p:sp>
      <p:sp>
        <p:nvSpPr>
          <p:cNvPr id="39" name="矩形圖說文字 38"/>
          <p:cNvSpPr/>
          <p:nvPr/>
        </p:nvSpPr>
        <p:spPr>
          <a:xfrm>
            <a:off x="11449274" y="1606409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>
                <a:solidFill>
                  <a:schemeClr val="tx1"/>
                </a:solidFill>
              </a:rPr>
              <a:t>駕照</a:t>
            </a:r>
          </a:p>
        </p:txBody>
      </p:sp>
      <p:sp>
        <p:nvSpPr>
          <p:cNvPr id="40" name="矩形圖說文字 39"/>
          <p:cNvSpPr/>
          <p:nvPr/>
        </p:nvSpPr>
        <p:spPr>
          <a:xfrm>
            <a:off x="11822987" y="1606409"/>
            <a:ext cx="372301" cy="37253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>
                <a:solidFill>
                  <a:schemeClr val="tx1"/>
                </a:solidFill>
              </a:rPr>
              <a:t>酒駕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資料集介紹</a:t>
            </a:r>
            <a:r>
              <a:rPr lang="en-US" altLang="zh-TW" kern="0" dirty="0" smtClean="0"/>
              <a:t>(2)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641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使用軟體</a:t>
            </a:r>
            <a:r>
              <a:rPr lang="zh-TW" altLang="en-US" kern="0" dirty="0"/>
              <a:t> </a:t>
            </a:r>
            <a:r>
              <a:rPr lang="en-US" altLang="zh-TW" kern="0" dirty="0"/>
              <a:t>:</a:t>
            </a:r>
            <a:r>
              <a:rPr lang="en-US" altLang="zh-TW" kern="0" dirty="0" smtClean="0"/>
              <a:t> </a:t>
            </a:r>
            <a:r>
              <a:rPr lang="en-US" altLang="zh-TW" kern="0" dirty="0" err="1" smtClean="0"/>
              <a:t>Splunk</a:t>
            </a:r>
            <a:r>
              <a:rPr lang="en-US" altLang="zh-TW" kern="0" dirty="0" smtClean="0"/>
              <a:t> </a:t>
            </a:r>
            <a:endParaRPr lang="zh-TW" altLang="en-US" kern="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695700" y="1772616"/>
            <a:ext cx="7881318" cy="43513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r>
              <a:rPr lang="zh-TW" altLang="en-US" kern="0" dirty="0" smtClean="0"/>
              <a:t>收集海量數據與機器資料</a:t>
            </a:r>
            <a:endParaRPr lang="en-US" altLang="zh-TW" kern="0" dirty="0" smtClean="0"/>
          </a:p>
          <a:p>
            <a:r>
              <a:rPr lang="zh-TW" altLang="en-US" kern="0" dirty="0" smtClean="0"/>
              <a:t>強大的收尋查詢與視覺化</a:t>
            </a:r>
            <a:endParaRPr lang="en-US" altLang="zh-TW" kern="0" dirty="0" smtClean="0"/>
          </a:p>
          <a:p>
            <a:r>
              <a:rPr lang="zh-TW" altLang="en-US" kern="0" dirty="0" smtClean="0"/>
              <a:t>可用於機器維護與資安分析</a:t>
            </a:r>
            <a:endParaRPr lang="en-US" altLang="zh-TW" kern="0" dirty="0" smtClean="0"/>
          </a:p>
          <a:p>
            <a:r>
              <a:rPr lang="zh-TW" altLang="en-US" kern="0" dirty="0" smtClean="0"/>
              <a:t>高擴充性、與分層帳戶管理</a:t>
            </a:r>
            <a:endParaRPr lang="en-US" altLang="zh-TW" kern="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2" y="177261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使用軟體</a:t>
            </a:r>
            <a:r>
              <a:rPr lang="zh-TW" altLang="en-US" kern="0" dirty="0"/>
              <a:t> </a:t>
            </a:r>
            <a:r>
              <a:rPr lang="en-US" altLang="zh-TW" kern="0" dirty="0"/>
              <a:t>:</a:t>
            </a:r>
            <a:r>
              <a:rPr lang="en-US" altLang="zh-TW" kern="0" dirty="0" smtClean="0"/>
              <a:t> </a:t>
            </a:r>
            <a:r>
              <a:rPr lang="en-US" altLang="zh-TW" kern="0" dirty="0" err="1" smtClean="0"/>
              <a:t>Splunk</a:t>
            </a:r>
            <a:r>
              <a:rPr lang="en-US" altLang="zh-TW" kern="0" dirty="0" smtClean="0"/>
              <a:t> </a:t>
            </a:r>
            <a:endParaRPr lang="zh-TW" altLang="en-US" kern="0" dirty="0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695700" y="1772616"/>
            <a:ext cx="7881318" cy="43513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r>
              <a:rPr lang="zh-TW" altLang="en-US" kern="0" dirty="0" smtClean="0"/>
              <a:t>此次使用到的事件</a:t>
            </a:r>
            <a:r>
              <a:rPr lang="en-US" altLang="zh-TW" kern="0" dirty="0" smtClean="0"/>
              <a:t>:</a:t>
            </a:r>
          </a:p>
          <a:p>
            <a:pPr lvl="1"/>
            <a:r>
              <a:rPr lang="zh-TW" altLang="en-US" kern="0" dirty="0" smtClean="0"/>
              <a:t>資料匯入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收尋引擎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儀</a:t>
            </a:r>
            <a:r>
              <a:rPr lang="zh-TW" altLang="en-US" kern="0" dirty="0"/>
              <a:t>錶</a:t>
            </a:r>
            <a:r>
              <a:rPr lang="zh-TW" altLang="en-US" kern="0" dirty="0" smtClean="0"/>
              <a:t>板</a:t>
            </a:r>
            <a:endParaRPr lang="en-US" altLang="zh-TW" kern="0" dirty="0" smtClean="0"/>
          </a:p>
          <a:p>
            <a:endParaRPr lang="en-US" altLang="zh-TW" kern="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2" y="177261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kern="0" dirty="0" smtClean="0"/>
              <a:t>哪個月</a:t>
            </a:r>
            <a:r>
              <a:rPr lang="zh-TW" altLang="en-US" kern="0" dirty="0"/>
              <a:t>份</a:t>
            </a:r>
            <a:r>
              <a:rPr lang="zh-TW" altLang="en-US" kern="0" dirty="0" smtClean="0"/>
              <a:t>最</a:t>
            </a:r>
            <a:r>
              <a:rPr lang="zh-TW" altLang="en-US" kern="0" dirty="0" smtClean="0"/>
              <a:t>容易發生酒駕</a:t>
            </a:r>
            <a:endParaRPr lang="zh-TW" altLang="en-US" kern="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|chart count over MONTH by Alcohol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29582" r="50412" b="25714"/>
          <a:stretch/>
        </p:blipFill>
        <p:spPr>
          <a:xfrm>
            <a:off x="1451806" y="2722652"/>
            <a:ext cx="9288388" cy="3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dirty="0" smtClean="0"/>
              <a:t>性別 與 年齡</a:t>
            </a:r>
            <a:endParaRPr lang="zh-TW" altLang="en-US" kern="0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|chart count over Sex  by AGE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10093" r="36593" b="68010"/>
          <a:stretch/>
        </p:blipFill>
        <p:spPr>
          <a:xfrm>
            <a:off x="799434" y="2505011"/>
            <a:ext cx="10593132" cy="228644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38637" t="44188" r="37343" b="22966"/>
          <a:stretch/>
        </p:blipFill>
        <p:spPr>
          <a:xfrm>
            <a:off x="3822192" y="1207875"/>
            <a:ext cx="4547616" cy="38866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383246" y="5598991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0491" t="43486" r="13429" b="11852"/>
          <a:stretch/>
        </p:blipFill>
        <p:spPr>
          <a:xfrm>
            <a:off x="1639717" y="1900363"/>
            <a:ext cx="8705590" cy="319413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55027" y="5169238"/>
            <a:ext cx="5969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18-19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20-29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30-39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40-49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560779" y="5307738"/>
            <a:ext cx="5969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50-59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60-64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65-74 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75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807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 txBox="1">
            <a:spLocks/>
          </p:cNvSpPr>
          <p:nvPr/>
        </p:nvSpPr>
        <p:spPr>
          <a:xfrm>
            <a:off x="838200" y="651570"/>
            <a:ext cx="10515600" cy="1325563"/>
          </a:xfrm>
          <a:prstGeom prst="rect">
            <a:avLst/>
          </a:prstGeom>
        </p:spPr>
        <p:txBody>
          <a:bodyPr/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buFontTx/>
            </a:pPr>
            <a:r>
              <a:rPr lang="zh-TW" altLang="en-US" dirty="0"/>
              <a:t>星期幾發生事故最多</a:t>
            </a:r>
            <a:endParaRPr lang="zh-TW" altLang="en-US" kern="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|stats count by WEEKDAY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10227" r="37189" b="68637"/>
          <a:stretch/>
        </p:blipFill>
        <p:spPr>
          <a:xfrm>
            <a:off x="838200" y="2476274"/>
            <a:ext cx="10516652" cy="22118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31448" b="23325"/>
          <a:stretch/>
        </p:blipFill>
        <p:spPr>
          <a:xfrm>
            <a:off x="348034" y="1825625"/>
            <a:ext cx="11495932" cy="3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">
      <a:dk1>
        <a:sysClr val="windowText" lastClr="000000"/>
      </a:dk1>
      <a:lt1>
        <a:sysClr val="window" lastClr="FFFFFF"/>
      </a:lt1>
      <a:dk2>
        <a:srgbClr val="231D1F"/>
      </a:dk2>
      <a:lt2>
        <a:srgbClr val="ECF0F1"/>
      </a:lt2>
      <a:accent1>
        <a:srgbClr val="5595D5"/>
      </a:accent1>
      <a:accent2>
        <a:srgbClr val="5595D5"/>
      </a:accent2>
      <a:accent3>
        <a:srgbClr val="5595D5"/>
      </a:accent3>
      <a:accent4>
        <a:srgbClr val="5595D5"/>
      </a:accent4>
      <a:accent5>
        <a:srgbClr val="5595D5"/>
      </a:accent5>
      <a:accent6>
        <a:srgbClr val="5595D5"/>
      </a:accent6>
      <a:hlink>
        <a:srgbClr val="4B7FA7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2571</TotalTime>
  <Words>1511</Words>
  <Application>Microsoft Office PowerPoint</Application>
  <PresentationFormat>寬螢幕</PresentationFormat>
  <Paragraphs>231</Paragraphs>
  <Slides>20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等线</vt:lpstr>
      <vt:lpstr>微软雅黑</vt:lpstr>
      <vt:lpstr>微軟正黑體</vt:lpstr>
      <vt:lpstr>新細明體</vt:lpstr>
      <vt:lpstr>Arial</vt:lpstr>
      <vt:lpstr>Calibri</vt:lpstr>
      <vt:lpstr>第一PPT，www.1ppt.com</vt:lpstr>
      <vt:lpstr>點陣圖影像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歐鴻君</cp:lastModifiedBy>
  <cp:revision>107</cp:revision>
  <dcterms:created xsi:type="dcterms:W3CDTF">2017-04-07T10:31:54Z</dcterms:created>
  <dcterms:modified xsi:type="dcterms:W3CDTF">2017-06-21T07:10:50Z</dcterms:modified>
</cp:coreProperties>
</file>